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56" r:id="rId3"/>
    <p:sldId id="257" r:id="rId4"/>
    <p:sldId id="260" r:id="rId5"/>
    <p:sldId id="258" r:id="rId6"/>
    <p:sldId id="262" r:id="rId7"/>
    <p:sldId id="267" r:id="rId8"/>
    <p:sldId id="263" r:id="rId9"/>
    <p:sldId id="266" r:id="rId10"/>
    <p:sldId id="265" r:id="rId11"/>
    <p:sldId id="268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E3A"/>
    <a:srgbClr val="3B6027"/>
    <a:srgbClr val="FDD305"/>
    <a:srgbClr val="FFFEF9"/>
    <a:srgbClr val="538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9T05:38:56.656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19-Nov-23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s 9"/>
          <p:cNvSpPr/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3B602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729480" y="2915920"/>
            <a:ext cx="2661285" cy="11074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ambahkan judul (4)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22215" y="2834640"/>
            <a:ext cx="2113280" cy="118872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827655" y="612140"/>
            <a:ext cx="192278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04875" y="2475865"/>
            <a:ext cx="192278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06700" y="4422140"/>
            <a:ext cx="192278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440930" y="692150"/>
            <a:ext cx="192278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363710" y="2517140"/>
            <a:ext cx="192278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40930" y="4422140"/>
            <a:ext cx="1922780" cy="190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8" idx="1"/>
            <a:endCxn id="13" idx="4"/>
          </p:cNvCxnSpPr>
          <p:nvPr/>
        </p:nvCxnSpPr>
        <p:spPr>
          <a:xfrm flipH="1" flipV="1">
            <a:off x="3789045" y="2517140"/>
            <a:ext cx="940435" cy="952500"/>
          </a:xfrm>
          <a:prstGeom prst="straightConnector1">
            <a:avLst/>
          </a:prstGeom>
          <a:ln>
            <a:solidFill>
              <a:srgbClr val="FFFEF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1"/>
            <a:endCxn id="14" idx="6"/>
          </p:cNvCxnSpPr>
          <p:nvPr/>
        </p:nvCxnSpPr>
        <p:spPr>
          <a:xfrm flipH="1" flipV="1">
            <a:off x="2827655" y="3428365"/>
            <a:ext cx="1901825" cy="41275"/>
          </a:xfrm>
          <a:prstGeom prst="straightConnector1">
            <a:avLst/>
          </a:prstGeom>
          <a:ln>
            <a:solidFill>
              <a:srgbClr val="FFFEF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1"/>
            <a:endCxn id="15" idx="0"/>
          </p:cNvCxnSpPr>
          <p:nvPr/>
        </p:nvCxnSpPr>
        <p:spPr>
          <a:xfrm flipH="1">
            <a:off x="3768090" y="3469640"/>
            <a:ext cx="961390" cy="952500"/>
          </a:xfrm>
          <a:prstGeom prst="straightConnector1">
            <a:avLst/>
          </a:prstGeom>
          <a:ln>
            <a:solidFill>
              <a:srgbClr val="FFFEF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18" idx="0"/>
          </p:cNvCxnSpPr>
          <p:nvPr/>
        </p:nvCxnSpPr>
        <p:spPr>
          <a:xfrm>
            <a:off x="7390765" y="3469640"/>
            <a:ext cx="1011555" cy="952500"/>
          </a:xfrm>
          <a:prstGeom prst="straightConnector1">
            <a:avLst/>
          </a:prstGeom>
          <a:ln>
            <a:solidFill>
              <a:srgbClr val="FFFEF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7" idx="2"/>
          </p:cNvCxnSpPr>
          <p:nvPr/>
        </p:nvCxnSpPr>
        <p:spPr>
          <a:xfrm>
            <a:off x="7390765" y="3469640"/>
            <a:ext cx="1972945" cy="0"/>
          </a:xfrm>
          <a:prstGeom prst="straightConnector1">
            <a:avLst/>
          </a:prstGeom>
          <a:ln>
            <a:solidFill>
              <a:srgbClr val="FFFEF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3"/>
            <a:endCxn id="16" idx="4"/>
          </p:cNvCxnSpPr>
          <p:nvPr/>
        </p:nvCxnSpPr>
        <p:spPr>
          <a:xfrm flipV="1">
            <a:off x="7390765" y="2597150"/>
            <a:ext cx="1011555" cy="872490"/>
          </a:xfrm>
          <a:prstGeom prst="straightConnector1">
            <a:avLst/>
          </a:prstGeom>
          <a:ln>
            <a:solidFill>
              <a:srgbClr val="FFFEF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Content Placeholder 11"/>
          <p:cNvSpPr>
            <a:spLocks noGrp="1"/>
          </p:cNvSpPr>
          <p:nvPr/>
        </p:nvSpPr>
        <p:spPr>
          <a:xfrm>
            <a:off x="7135495" y="1390015"/>
            <a:ext cx="2190750" cy="50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lnSpc>
                <a:spcPct val="40000"/>
              </a:lnSpc>
              <a:buNone/>
            </a:pPr>
            <a:r>
              <a:rPr lang="en-US" sz="24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Mitra </a:t>
            </a:r>
          </a:p>
          <a:p>
            <a:pPr marL="0" indent="457200" algn="ctr">
              <a:lnSpc>
                <a:spcPct val="40000"/>
              </a:lnSpc>
              <a:buNone/>
            </a:pPr>
            <a:r>
              <a:rPr lang="en-US" sz="24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Pendidikan</a:t>
            </a:r>
          </a:p>
        </p:txBody>
      </p:sp>
      <p:sp>
        <p:nvSpPr>
          <p:cNvPr id="29" name="Content Placeholder 11"/>
          <p:cNvSpPr>
            <a:spLocks noGrp="1"/>
          </p:cNvSpPr>
          <p:nvPr/>
        </p:nvSpPr>
        <p:spPr>
          <a:xfrm>
            <a:off x="8991600" y="3255010"/>
            <a:ext cx="2190750" cy="50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lnSpc>
                <a:spcPct val="40000"/>
              </a:lnSpc>
              <a:buNone/>
            </a:pPr>
            <a:r>
              <a:rPr lang="en-US" sz="24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Mitra </a:t>
            </a:r>
          </a:p>
          <a:p>
            <a:pPr marL="0" indent="457200" algn="ctr">
              <a:lnSpc>
                <a:spcPct val="40000"/>
              </a:lnSpc>
              <a:buNone/>
            </a:pPr>
            <a:r>
              <a:rPr lang="en-US" sz="24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Swasta</a:t>
            </a:r>
          </a:p>
        </p:txBody>
      </p:sp>
      <p:sp>
        <p:nvSpPr>
          <p:cNvPr id="30" name="Content Placeholder 11"/>
          <p:cNvSpPr>
            <a:spLocks noGrp="1"/>
          </p:cNvSpPr>
          <p:nvPr/>
        </p:nvSpPr>
        <p:spPr>
          <a:xfrm>
            <a:off x="7135495" y="5294630"/>
            <a:ext cx="2190750" cy="337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lnSpc>
                <a:spcPct val="40000"/>
              </a:lnSpc>
              <a:buNone/>
            </a:pPr>
            <a:r>
              <a:rPr lang="en-US" sz="24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Reward</a:t>
            </a:r>
          </a:p>
        </p:txBody>
      </p:sp>
      <p:sp>
        <p:nvSpPr>
          <p:cNvPr id="31" name="Content Placeholder 11"/>
          <p:cNvSpPr>
            <a:spLocks noGrp="1"/>
          </p:cNvSpPr>
          <p:nvPr/>
        </p:nvSpPr>
        <p:spPr>
          <a:xfrm>
            <a:off x="1928495" y="1078230"/>
            <a:ext cx="3319145" cy="821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lnSpc>
                <a:spcPct val="60000"/>
              </a:lnSpc>
              <a:buNone/>
            </a:pPr>
            <a:r>
              <a:rPr lang="en-US" sz="20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Sistem</a:t>
            </a:r>
          </a:p>
          <a:p>
            <a:pPr marL="0" indent="457200" algn="ctr">
              <a:lnSpc>
                <a:spcPct val="60000"/>
              </a:lnSpc>
              <a:buNone/>
            </a:pPr>
            <a:r>
              <a:rPr lang="en-US" sz="20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Pemilahan </a:t>
            </a:r>
          </a:p>
          <a:p>
            <a:pPr marL="0" indent="457200" algn="ctr">
              <a:lnSpc>
                <a:spcPct val="60000"/>
              </a:lnSpc>
              <a:buNone/>
            </a:pPr>
            <a:r>
              <a:rPr lang="en-US" sz="20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Sampah</a:t>
            </a:r>
          </a:p>
        </p:txBody>
      </p:sp>
      <p:sp>
        <p:nvSpPr>
          <p:cNvPr id="33" name="Content Placeholder 11"/>
          <p:cNvSpPr>
            <a:spLocks noGrp="1"/>
          </p:cNvSpPr>
          <p:nvPr/>
        </p:nvSpPr>
        <p:spPr>
          <a:xfrm>
            <a:off x="0" y="3058795"/>
            <a:ext cx="3319145" cy="821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lnSpc>
                <a:spcPct val="60000"/>
              </a:lnSpc>
              <a:buNone/>
            </a:pPr>
            <a:r>
              <a:rPr lang="en-US" sz="20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Website </a:t>
            </a:r>
          </a:p>
          <a:p>
            <a:pPr marL="0" indent="457200" algn="ctr">
              <a:lnSpc>
                <a:spcPct val="60000"/>
              </a:lnSpc>
              <a:buNone/>
            </a:pPr>
            <a:r>
              <a:rPr lang="en-US" sz="20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Informasi pada </a:t>
            </a:r>
          </a:p>
          <a:p>
            <a:pPr marL="0" indent="457200" algn="ctr">
              <a:lnSpc>
                <a:spcPct val="60000"/>
              </a:lnSpc>
              <a:buNone/>
            </a:pPr>
            <a:r>
              <a:rPr lang="en-US" sz="20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Trashacker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1038840" y="5120005"/>
            <a:ext cx="601980" cy="1253490"/>
            <a:chOff x="15859" y="7244"/>
            <a:chExt cx="948" cy="1974"/>
          </a:xfrm>
        </p:grpSpPr>
        <p:sp>
          <p:nvSpPr>
            <p:cNvPr id="44" name="Oval 43"/>
            <p:cNvSpPr/>
            <p:nvPr/>
          </p:nvSpPr>
          <p:spPr>
            <a:xfrm>
              <a:off x="15859" y="7244"/>
              <a:ext cx="948" cy="898"/>
            </a:xfrm>
            <a:prstGeom prst="ellipse">
              <a:avLst/>
            </a:prstGeom>
            <a:solidFill>
              <a:srgbClr val="568E3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5859" y="8320"/>
              <a:ext cx="948" cy="898"/>
            </a:xfrm>
            <a:prstGeom prst="ellipse">
              <a:avLst/>
            </a:prstGeom>
            <a:solidFill>
              <a:srgbClr val="FDD30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Content Placeholder 11"/>
          <p:cNvSpPr>
            <a:spLocks noGrp="1"/>
          </p:cNvSpPr>
          <p:nvPr/>
        </p:nvSpPr>
        <p:spPr>
          <a:xfrm>
            <a:off x="2658745" y="5081905"/>
            <a:ext cx="1739265" cy="821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lnSpc>
                <a:spcPct val="60000"/>
              </a:lnSpc>
              <a:buNone/>
            </a:pPr>
            <a:r>
              <a:rPr lang="en-US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Smart </a:t>
            </a:r>
          </a:p>
          <a:p>
            <a:pPr marL="0" indent="457200" algn="ctr">
              <a:lnSpc>
                <a:spcPct val="60000"/>
              </a:lnSpc>
              <a:buNone/>
            </a:pPr>
            <a:r>
              <a:rPr lang="en-US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TPS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 trashecke4_page-0001 (1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240" y="1530350"/>
            <a:ext cx="4986655" cy="498665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778760" y="476885"/>
            <a:ext cx="6633845" cy="1053465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FDD305"/>
                </a:solidFill>
                <a:latin typeface="Arial Rounded MT Bold" panose="020F0704030504030204" charset="0"/>
                <a:cs typeface="Arial Rounded MT Bold" panose="020F0704030504030204" charset="0"/>
              </a:rPr>
              <a:t>Makna </a:t>
            </a:r>
            <a:r>
              <a:rPr lang="en-US">
                <a:solidFill>
                  <a:srgbClr val="568E3A"/>
                </a:solidFill>
                <a:latin typeface="Arial Rounded MT Bold" panose="020F0704030504030204" charset="0"/>
                <a:cs typeface="Arial Rounded MT Bold" panose="020F0704030504030204" charset="0"/>
              </a:rPr>
              <a:t>Logo Trashecker</a:t>
            </a:r>
            <a:endParaRPr lang="en-US" i="1">
              <a:ln>
                <a:solidFill>
                  <a:srgbClr val="568E3A"/>
                </a:solidFill>
              </a:ln>
              <a:solidFill>
                <a:srgbClr val="568E3A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/>
        </p:nvSpPr>
        <p:spPr>
          <a:xfrm>
            <a:off x="365125" y="3576955"/>
            <a:ext cx="3828415" cy="537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l">
              <a:lnSpc>
                <a:spcPct val="100000"/>
              </a:lnSpc>
              <a:buNone/>
            </a:pPr>
            <a:r>
              <a:rPr lang="en-US" sz="1400">
                <a:latin typeface="Arial Unicode MS" panose="020B0604020202020204" charset="-122"/>
                <a:ea typeface="Arial Unicode MS" panose="020B0604020202020204" charset="-122"/>
              </a:rPr>
              <a:t>Bentuk lurus berwarna hijau membentuk huruf T yang diambil dari kalimat “Trash”</a:t>
            </a:r>
          </a:p>
        </p:txBody>
      </p:sp>
      <p:sp>
        <p:nvSpPr>
          <p:cNvPr id="17" name="Content Placeholder 11"/>
          <p:cNvSpPr>
            <a:spLocks noGrp="1"/>
          </p:cNvSpPr>
          <p:nvPr/>
        </p:nvSpPr>
        <p:spPr>
          <a:xfrm>
            <a:off x="8329930" y="4730115"/>
            <a:ext cx="1740535" cy="310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r">
              <a:lnSpc>
                <a:spcPct val="60000"/>
              </a:lnSpc>
              <a:buNone/>
            </a:pPr>
            <a:r>
              <a:rPr lang="en-US" sz="20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#538838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0070465" y="4599940"/>
            <a:ext cx="601980" cy="1253490"/>
            <a:chOff x="15859" y="7244"/>
            <a:chExt cx="948" cy="1974"/>
          </a:xfrm>
        </p:grpSpPr>
        <p:sp>
          <p:nvSpPr>
            <p:cNvPr id="14" name="Oval 13"/>
            <p:cNvSpPr/>
            <p:nvPr/>
          </p:nvSpPr>
          <p:spPr>
            <a:xfrm>
              <a:off x="15859" y="7244"/>
              <a:ext cx="948" cy="898"/>
            </a:xfrm>
            <a:prstGeom prst="ellipse">
              <a:avLst/>
            </a:prstGeom>
            <a:solidFill>
              <a:srgbClr val="568E3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5859" y="8320"/>
              <a:ext cx="948" cy="898"/>
            </a:xfrm>
            <a:prstGeom prst="ellipse">
              <a:avLst/>
            </a:prstGeom>
            <a:solidFill>
              <a:srgbClr val="FDD30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1"/>
          <p:cNvSpPr>
            <a:spLocks noGrp="1"/>
          </p:cNvSpPr>
          <p:nvPr/>
        </p:nvSpPr>
        <p:spPr>
          <a:xfrm>
            <a:off x="7938135" y="5487035"/>
            <a:ext cx="2132330" cy="239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r">
              <a:lnSpc>
                <a:spcPct val="60000"/>
              </a:lnSpc>
              <a:buNone/>
            </a:pPr>
            <a:r>
              <a:rPr lang="en-US" sz="200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#FED301</a:t>
            </a:r>
          </a:p>
        </p:txBody>
      </p:sp>
      <p:sp>
        <p:nvSpPr>
          <p:cNvPr id="24" name="Content Placeholder 11"/>
          <p:cNvSpPr>
            <a:spLocks noGrp="1"/>
          </p:cNvSpPr>
          <p:nvPr/>
        </p:nvSpPr>
        <p:spPr>
          <a:xfrm>
            <a:off x="8117840" y="3132455"/>
            <a:ext cx="3684905" cy="88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l">
              <a:lnSpc>
                <a:spcPct val="100000"/>
              </a:lnSpc>
              <a:buNone/>
            </a:pPr>
            <a:r>
              <a:rPr lang="en-US" sz="1400">
                <a:latin typeface="Arial Unicode MS" panose="020B0604020202020204" charset="-122"/>
                <a:ea typeface="Arial Unicode MS" panose="020B0604020202020204" charset="-122"/>
              </a:rPr>
              <a:t>Bentuk lengkung ke atas diambil dari Gading Lembuswana yaitu satwa mitologi sekaligus ciri  khas dari Kota Raja</a:t>
            </a:r>
          </a:p>
        </p:txBody>
      </p:sp>
      <p:sp>
        <p:nvSpPr>
          <p:cNvPr id="26" name="Content Placeholder 11"/>
          <p:cNvSpPr>
            <a:spLocks noGrp="1"/>
          </p:cNvSpPr>
          <p:nvPr/>
        </p:nvSpPr>
        <p:spPr>
          <a:xfrm>
            <a:off x="7793990" y="1657350"/>
            <a:ext cx="3828415" cy="1220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l">
              <a:lnSpc>
                <a:spcPct val="100000"/>
              </a:lnSpc>
              <a:buNone/>
            </a:pPr>
            <a:r>
              <a:rPr lang="en-US" sz="1400">
                <a:latin typeface="Arial Unicode MS" panose="020B0604020202020204" charset="-122"/>
                <a:ea typeface="Arial Unicode MS" panose="020B0604020202020204" charset="-122"/>
              </a:rPr>
              <a:t>Bentuk lengkung lancip kebawah diambil dari Mahkota Raja yang berpola seperti daun mengarah kebawah. Peletakan diatas mengibaratkan kedudukan Raja yang tinggi</a:t>
            </a:r>
          </a:p>
        </p:txBody>
      </p:sp>
      <p:sp>
        <p:nvSpPr>
          <p:cNvPr id="27" name="Content Placeholder 11"/>
          <p:cNvSpPr>
            <a:spLocks noGrp="1"/>
          </p:cNvSpPr>
          <p:nvPr/>
        </p:nvSpPr>
        <p:spPr>
          <a:xfrm>
            <a:off x="554990" y="4817110"/>
            <a:ext cx="3733800" cy="537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l">
              <a:lnSpc>
                <a:spcPct val="100000"/>
              </a:lnSpc>
              <a:buNone/>
            </a:pPr>
            <a:r>
              <a:rPr lang="en-US" sz="1400">
                <a:latin typeface="Arial Unicode MS" panose="020B0604020202020204" charset="-122"/>
                <a:ea typeface="Arial Unicode MS" panose="020B0604020202020204" charset="-122"/>
              </a:rPr>
              <a:t>Bentuk bulan sabit berwarna hijau dan kuning membentuk huruf C yang diambil dari kalimat “Checker”</a:t>
            </a:r>
          </a:p>
        </p:txBody>
      </p:sp>
      <p:sp>
        <p:nvSpPr>
          <p:cNvPr id="28" name="Content Placeholder 11"/>
          <p:cNvSpPr>
            <a:spLocks noGrp="1"/>
          </p:cNvSpPr>
          <p:nvPr/>
        </p:nvSpPr>
        <p:spPr>
          <a:xfrm>
            <a:off x="554990" y="1781175"/>
            <a:ext cx="4509135" cy="970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>
              <a:lnSpc>
                <a:spcPct val="100000"/>
              </a:lnSpc>
              <a:buNone/>
            </a:pPr>
            <a:r>
              <a:rPr lang="en-US" sz="1400">
                <a:latin typeface="Arial Unicode MS" panose="020B0604020202020204" charset="-122"/>
                <a:ea typeface="Arial Unicode MS" panose="020B0604020202020204" charset="-122"/>
              </a:rPr>
              <a:t>Makna warna Hijau dari logo ini melambangkan lingkungan yang sehat dan hijau sedangkan makna warna Kuning bisa melambangkan 2 hal yaitu sebagai Kota Raja dan melambangan juga dengan daur ulang</a:t>
            </a:r>
          </a:p>
        </p:txBody>
      </p:sp>
      <p:cxnSp>
        <p:nvCxnSpPr>
          <p:cNvPr id="29" name="Straight Connector 28"/>
          <p:cNvCxnSpPr>
            <a:stCxn id="26" idx="1"/>
          </p:cNvCxnSpPr>
          <p:nvPr/>
        </p:nvCxnSpPr>
        <p:spPr>
          <a:xfrm flipH="1">
            <a:off x="6143625" y="2267585"/>
            <a:ext cx="1650365" cy="181165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4" idx="1"/>
          </p:cNvCxnSpPr>
          <p:nvPr/>
        </p:nvCxnSpPr>
        <p:spPr>
          <a:xfrm flipH="1">
            <a:off x="6715125" y="3576955"/>
            <a:ext cx="1402715" cy="228092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193540" y="3846195"/>
            <a:ext cx="1251585" cy="201168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" idx="3"/>
          </p:cNvCxnSpPr>
          <p:nvPr/>
        </p:nvCxnSpPr>
        <p:spPr>
          <a:xfrm>
            <a:off x="4193540" y="3846195"/>
            <a:ext cx="965835" cy="14541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3"/>
          </p:cNvCxnSpPr>
          <p:nvPr/>
        </p:nvCxnSpPr>
        <p:spPr>
          <a:xfrm flipV="1">
            <a:off x="4288790" y="4206240"/>
            <a:ext cx="1362710" cy="88011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3"/>
          </p:cNvCxnSpPr>
          <p:nvPr/>
        </p:nvCxnSpPr>
        <p:spPr>
          <a:xfrm>
            <a:off x="4288790" y="5086350"/>
            <a:ext cx="1600835" cy="692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Content Placeholder 37" descr="Tambahkan judul (4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836785" y="476885"/>
            <a:ext cx="1862455" cy="1047750"/>
          </a:xfrm>
          <a:prstGeom prst="rect">
            <a:avLst/>
          </a:prstGeom>
        </p:spPr>
      </p:pic>
      <p:pic>
        <p:nvPicPr>
          <p:cNvPr id="39" name="Content Placeholder 6" descr="Tambahkan judul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" y="476885"/>
            <a:ext cx="1590040" cy="89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mbahkan judul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055" y="-248920"/>
            <a:ext cx="13317220" cy="7493635"/>
          </a:xfrm>
          <a:prstGeom prst="rect">
            <a:avLst/>
          </a:prstGeom>
        </p:spPr>
      </p:pic>
      <p:sp>
        <p:nvSpPr>
          <p:cNvPr id="5" name="Flowchart: Terminator 4"/>
          <p:cNvSpPr/>
          <p:nvPr/>
        </p:nvSpPr>
        <p:spPr>
          <a:xfrm>
            <a:off x="10132695" y="325755"/>
            <a:ext cx="3776980" cy="774700"/>
          </a:xfrm>
          <a:prstGeom prst="flowChartTerminator">
            <a:avLst/>
          </a:prstGeom>
          <a:solidFill>
            <a:srgbClr val="3B602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ambahkan judul (1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418445" y="325755"/>
            <a:ext cx="1374775" cy="774065"/>
          </a:xfrm>
          <a:prstGeom prst="rect">
            <a:avLst/>
          </a:prstGeom>
        </p:spPr>
      </p:pic>
      <p:pic>
        <p:nvPicPr>
          <p:cNvPr id="38" name="Content Placeholder 37" descr="Tambahkan judul (4)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032635" y="1258570"/>
            <a:ext cx="8100060" cy="4556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mbahkan judul (5)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740410" y="-417195"/>
            <a:ext cx="13446125" cy="7564755"/>
          </a:xfrm>
          <a:prstGeom prst="rect">
            <a:avLst/>
          </a:prstGeom>
        </p:spPr>
      </p:pic>
      <p:pic>
        <p:nvPicPr>
          <p:cNvPr id="7" name="Content Placeholder 6" descr="Tambahkan judul (1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20315" y="1417320"/>
            <a:ext cx="7151370" cy="4023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ambahkan judul (5)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740410" y="-417195"/>
            <a:ext cx="13446125" cy="7564755"/>
          </a:xfrm>
          <a:prstGeom prst="rect">
            <a:avLst/>
          </a:prstGeom>
        </p:spPr>
      </p:pic>
      <p:pic>
        <p:nvPicPr>
          <p:cNvPr id="7" name="Content Placeholder 6" descr="Tambahkan judul (1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11295" y="1660525"/>
            <a:ext cx="3692525" cy="207835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01917" y="3738880"/>
            <a:ext cx="11988166" cy="1170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>
                <a:solidFill>
                  <a:srgbClr val="3B6027"/>
                </a:solidFill>
                <a:latin typeface="Arial Rounded MT Bold" panose="020F0704030504030204" charset="0"/>
                <a:cs typeface="Arial Rounded MT Bold" panose="020F0704030504030204" charset="0"/>
              </a:rPr>
              <a:t>“Revitalisasi Pengelolaan Sampah Kota”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Video Animasi Kawasan Inti Pusat Pemerintahan IKN Nusantara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pic>
        <p:nvPicPr>
          <p:cNvPr id="24" name="Content Placeholder 23" descr="Tambahkan judul (1)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331470" y="354965"/>
            <a:ext cx="1504315" cy="846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8864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5610">
                <p:cTn id="7" fill="hold" display="1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mbahkan judul (5)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740410" y="-417195"/>
            <a:ext cx="13446125" cy="7564755"/>
          </a:xfrm>
          <a:prstGeom prst="rect">
            <a:avLst/>
          </a:prstGeom>
        </p:spPr>
      </p:pic>
      <p:pic>
        <p:nvPicPr>
          <p:cNvPr id="5" name="Content Placeholder 4" descr="Tambahkan judul (4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7580" y="1252855"/>
            <a:ext cx="773557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mbahkan judul (5)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40410" y="-417195"/>
            <a:ext cx="13446125" cy="7564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968" y="2604135"/>
            <a:ext cx="6616700" cy="132588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DD305"/>
                </a:solidFill>
                <a:latin typeface="Arial Rounded MT Bold" panose="020F0704030504030204" charset="0"/>
                <a:cs typeface="Arial Rounded MT Bold" panose="020F0704030504030204" charset="0"/>
              </a:rPr>
              <a:t>Mengenal</a:t>
            </a:r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>
                <a:solidFill>
                  <a:srgbClr val="568E3A"/>
                </a:solidFill>
                <a:latin typeface="Arial Rounded MT Bold" panose="020F0704030504030204" charset="0"/>
                <a:cs typeface="Arial Rounded MT Bold" panose="020F0704030504030204" charset="0"/>
              </a:rPr>
              <a:t>Trashecker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1695" y="3829685"/>
            <a:ext cx="10469245" cy="1163320"/>
          </a:xfrm>
        </p:spPr>
        <p:txBody>
          <a:bodyPr>
            <a:normAutofit lnSpcReduction="10000"/>
          </a:bodyPr>
          <a:lstStyle/>
          <a:p>
            <a:pPr marL="0" indent="457200" algn="ctr">
              <a:buNone/>
            </a:pPr>
            <a:r>
              <a:rPr lang="en-US" sz="2665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Trashecker merupakan singkatan dari Trash &amp; Checker, kami membuat inovasi ini dengan 2 cara yaitu dengan alat monitor serta Website Trashecker.</a:t>
            </a:r>
          </a:p>
          <a:p>
            <a:pPr marL="0" indent="457200" algn="ctr">
              <a:buNone/>
            </a:pPr>
            <a:endParaRPr lang="en-US" sz="2665">
              <a:latin typeface="Arial Unicode MS" panose="020B0604020202020204" charset="-122"/>
              <a:ea typeface="Arial Unicode MS" panose="020B0604020202020204" charset="-122"/>
              <a:cs typeface="Arial Rounded MT Bold" panose="020F0704030504030204" charset="0"/>
            </a:endParaRPr>
          </a:p>
        </p:txBody>
      </p:sp>
      <p:pic>
        <p:nvPicPr>
          <p:cNvPr id="5" name="Content Placeholder 4" descr="Tambahkan judul (4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9323" y="1168400"/>
            <a:ext cx="2713990" cy="1526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mbahkan judul (5)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740410" y="-417195"/>
            <a:ext cx="13446125" cy="7564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315" y="1285875"/>
            <a:ext cx="7151370" cy="1325880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FDD305"/>
                </a:solidFill>
                <a:latin typeface="Arial Rounded MT Bold" panose="020F0704030504030204" charset="0"/>
                <a:cs typeface="Arial Rounded MT Bold" panose="020F0704030504030204" charset="0"/>
              </a:rPr>
              <a:t>Problem </a:t>
            </a:r>
            <a:r>
              <a:rPr lang="en-US">
                <a:solidFill>
                  <a:srgbClr val="568E3A"/>
                </a:solidFill>
                <a:latin typeface="Arial Rounded MT Bold" panose="020F0704030504030204" charset="0"/>
                <a:cs typeface="Arial Rounded MT Bold" panose="020F0704030504030204" charset="0"/>
              </a:rPr>
              <a:t>Kutai Kartanegara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1060" y="2265680"/>
            <a:ext cx="10469245" cy="1163320"/>
          </a:xfrm>
        </p:spPr>
        <p:txBody>
          <a:bodyPr>
            <a:noAutofit/>
          </a:bodyPr>
          <a:lstStyle/>
          <a:p>
            <a:pPr marL="0" indent="457200" algn="just">
              <a:buNone/>
            </a:pPr>
            <a:r>
              <a:rPr lang="en-US" sz="1900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Terdapat 5 masalah utama menurut masyarakat terkait dengan pengelolan sampah, yaitu </a:t>
            </a:r>
          </a:p>
          <a:p>
            <a:pPr marL="457200" indent="-457200" algn="just">
              <a:buAutoNum type="arabicPeriod"/>
            </a:pPr>
            <a:r>
              <a:rPr lang="en-US" sz="1900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kurangnya fasilitas persampahan</a:t>
            </a:r>
          </a:p>
          <a:p>
            <a:pPr marL="457200" indent="-457200" algn="just">
              <a:buAutoNum type="arabicPeriod"/>
            </a:pPr>
            <a:r>
              <a:rPr lang="en-US" sz="1900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kurangnya kesadaran masyarakat</a:t>
            </a:r>
          </a:p>
          <a:p>
            <a:pPr marL="457200" indent="-457200" algn="just">
              <a:buAutoNum type="arabicPeriod"/>
            </a:pPr>
            <a:r>
              <a:rPr lang="en-US" sz="1900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kurangnya program pemerintah terkait sampah </a:t>
            </a:r>
          </a:p>
          <a:p>
            <a:pPr marL="457200" indent="-457200" algn="just">
              <a:buAutoNum type="arabicPeriod"/>
            </a:pPr>
            <a:r>
              <a:rPr lang="en-US" sz="1900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jauhnya akses pembuangan</a:t>
            </a:r>
          </a:p>
          <a:p>
            <a:pPr marL="457200" indent="-457200" algn="just">
              <a:buAutoNum type="arabicPeriod"/>
            </a:pPr>
            <a:r>
              <a:rPr lang="en-US" sz="1900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timbul pencemaran lingkungan</a:t>
            </a:r>
          </a:p>
          <a:p>
            <a:pPr marL="0" indent="0" algn="just">
              <a:buNone/>
            </a:pPr>
            <a:r>
              <a:rPr lang="en-US" sz="1900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Bisa kita lihat dari jurnal ini dapat kita ambil kesimpulan jika inovasi yang kami buat ini sangatlah berdampak besar bagi Revitalisasi Pengelolaan Sampah di KuKar. </a:t>
            </a:r>
          </a:p>
        </p:txBody>
      </p:sp>
      <p:pic>
        <p:nvPicPr>
          <p:cNvPr id="9" name="Content Placeholder 8" descr="Tambahkan judul (4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5090" y="499110"/>
            <a:ext cx="1862455" cy="104775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/>
        </p:nvSpPr>
        <p:spPr>
          <a:xfrm>
            <a:off x="5764530" y="5736590"/>
            <a:ext cx="5843270" cy="537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l">
              <a:lnSpc>
                <a:spcPct val="100000"/>
              </a:lnSpc>
              <a:buNone/>
            </a:pPr>
            <a:r>
              <a:rPr lang="en-US" sz="1400" i="1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  <a:sym typeface="+mn-ea"/>
              </a:rPr>
              <a:t>Sumber : </a:t>
            </a:r>
            <a:r>
              <a:rPr lang="en-US" sz="1400"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  <a:sym typeface="+mn-ea"/>
              </a:rPr>
              <a:t>“Potensi Sampah yang Bernilai Ekonomi dari Timbulan Sampah Pasar di Kabupaten Kutai Kartanegara menggunakan Metode Life Cycle Assessement (LCA)”</a:t>
            </a:r>
            <a:endParaRPr lang="en-US" sz="140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mbahkan judul (5)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3018155" y="-1699895"/>
            <a:ext cx="15210155" cy="855789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277007" y="2207260"/>
            <a:ext cx="9639935" cy="3784071"/>
            <a:chOff x="1457" y="3481"/>
            <a:chExt cx="14681" cy="4438"/>
          </a:xfrm>
        </p:grpSpPr>
        <p:sp>
          <p:nvSpPr>
            <p:cNvPr id="5" name="Rounded Rectangle 4"/>
            <p:cNvSpPr/>
            <p:nvPr/>
          </p:nvSpPr>
          <p:spPr>
            <a:xfrm>
              <a:off x="1457" y="3481"/>
              <a:ext cx="14678" cy="1096"/>
            </a:xfrm>
            <a:prstGeom prst="roundRect">
              <a:avLst/>
            </a:prstGeom>
            <a:solidFill>
              <a:srgbClr val="568E3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57" y="4980"/>
              <a:ext cx="14679" cy="1503"/>
            </a:xfrm>
            <a:prstGeom prst="roundRect">
              <a:avLst/>
            </a:prstGeom>
            <a:solidFill>
              <a:srgbClr val="FDD30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457" y="6819"/>
              <a:ext cx="14681" cy="1100"/>
            </a:xfrm>
            <a:prstGeom prst="roundRect">
              <a:avLst/>
            </a:prstGeom>
            <a:solidFill>
              <a:srgbClr val="3B602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487930" y="1234440"/>
            <a:ext cx="7585075" cy="105346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DD305"/>
                </a:solidFill>
                <a:latin typeface="Arial Rounded MT Bold" panose="020F0704030504030204" charset="0"/>
                <a:cs typeface="Arial Rounded MT Bold" panose="020F0704030504030204" charset="0"/>
              </a:rPr>
              <a:t>Fitur DKPP/</a:t>
            </a:r>
            <a:r>
              <a:rPr lang="en-US">
                <a:ln>
                  <a:noFill/>
                </a:ln>
                <a:solidFill>
                  <a:srgbClr val="568E3A"/>
                </a:solidFill>
                <a:latin typeface="Arial Rounded MT Bold" panose="020F0704030504030204" charset="0"/>
                <a:cs typeface="Arial Rounded MT Bold" panose="020F0704030504030204" charset="0"/>
              </a:rPr>
              <a:t>pihak terkait</a:t>
            </a:r>
          </a:p>
        </p:txBody>
      </p:sp>
      <p:pic>
        <p:nvPicPr>
          <p:cNvPr id="9" name="Content Placeholder 8" descr="Tambahkan judul (4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1635" y="365125"/>
            <a:ext cx="1862455" cy="104775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760855" y="2386330"/>
            <a:ext cx="8670290" cy="480060"/>
          </a:xfrm>
        </p:spPr>
        <p:txBody>
          <a:bodyPr>
            <a:noAutofit/>
          </a:bodyPr>
          <a:lstStyle/>
          <a:p>
            <a:pPr marL="0" indent="457200" algn="ctr">
              <a:buNone/>
            </a:pPr>
            <a:r>
              <a:rPr lang="en-US" sz="36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Memonitor kapasitas sampah</a:t>
            </a:r>
          </a:p>
        </p:txBody>
      </p:sp>
      <p:sp>
        <p:nvSpPr>
          <p:cNvPr id="13" name="Content Placeholder 11"/>
          <p:cNvSpPr>
            <a:spLocks noGrp="1"/>
          </p:cNvSpPr>
          <p:nvPr/>
        </p:nvSpPr>
        <p:spPr>
          <a:xfrm>
            <a:off x="1760855" y="3622040"/>
            <a:ext cx="8670290" cy="480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buNone/>
            </a:pPr>
            <a:r>
              <a:rPr lang="en-US" sz="32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Mencatat setiap sehari sekali status kapasitas tempat pembuangan sampah</a:t>
            </a:r>
          </a:p>
        </p:txBody>
      </p:sp>
      <p:sp>
        <p:nvSpPr>
          <p:cNvPr id="14" name="Content Placeholder 11"/>
          <p:cNvSpPr>
            <a:spLocks noGrp="1"/>
          </p:cNvSpPr>
          <p:nvPr/>
        </p:nvSpPr>
        <p:spPr>
          <a:xfrm>
            <a:off x="1760855" y="5183505"/>
            <a:ext cx="8670290" cy="480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buNone/>
            </a:pPr>
            <a:r>
              <a:rPr lang="en-US" sz="36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Mengelola keluhan atau laporan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mbahkan judul (5)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-262255" y="0"/>
            <a:ext cx="12454255" cy="70072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277007" y="2207260"/>
            <a:ext cx="9640592" cy="3500138"/>
            <a:chOff x="1457" y="3481"/>
            <a:chExt cx="14682" cy="4105"/>
          </a:xfrm>
        </p:grpSpPr>
        <p:sp>
          <p:nvSpPr>
            <p:cNvPr id="5" name="Rounded Rectangle 4"/>
            <p:cNvSpPr/>
            <p:nvPr/>
          </p:nvSpPr>
          <p:spPr>
            <a:xfrm>
              <a:off x="1457" y="3481"/>
              <a:ext cx="14678" cy="1096"/>
            </a:xfrm>
            <a:prstGeom prst="roundRect">
              <a:avLst/>
            </a:prstGeom>
            <a:solidFill>
              <a:srgbClr val="568E3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59" y="4988"/>
              <a:ext cx="14679" cy="1097"/>
            </a:xfrm>
            <a:prstGeom prst="roundRect">
              <a:avLst/>
            </a:prstGeom>
            <a:solidFill>
              <a:srgbClr val="FDD30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458" y="6496"/>
              <a:ext cx="14681" cy="1090"/>
            </a:xfrm>
            <a:prstGeom prst="roundRect">
              <a:avLst/>
            </a:prstGeom>
            <a:solidFill>
              <a:srgbClr val="3B602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487930" y="1234440"/>
            <a:ext cx="7585075" cy="105346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DD305"/>
                </a:solidFill>
                <a:latin typeface="Arial Rounded MT Bold" panose="020F0704030504030204" charset="0"/>
                <a:cs typeface="Arial Rounded MT Bold" panose="020F0704030504030204" charset="0"/>
              </a:rPr>
              <a:t>Fitur </a:t>
            </a:r>
            <a:r>
              <a:rPr lang="en-US">
                <a:solidFill>
                  <a:srgbClr val="568E3A"/>
                </a:solidFill>
                <a:latin typeface="Arial Rounded MT Bold" panose="020F0704030504030204" charset="0"/>
                <a:cs typeface="Arial Rounded MT Bold" panose="020F0704030504030204" charset="0"/>
              </a:rPr>
              <a:t>Masyarakat</a:t>
            </a:r>
            <a:endParaRPr lang="en-US" i="1">
              <a:ln>
                <a:solidFill>
                  <a:srgbClr val="568E3A"/>
                </a:solidFill>
              </a:ln>
              <a:solidFill>
                <a:srgbClr val="568E3A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9" name="Content Placeholder 8" descr="Tambahkan judul (4)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1635" y="365125"/>
            <a:ext cx="1862455" cy="104775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760855" y="2386330"/>
            <a:ext cx="8670290" cy="480060"/>
          </a:xfrm>
        </p:spPr>
        <p:txBody>
          <a:bodyPr>
            <a:noAutofit/>
          </a:bodyPr>
          <a:lstStyle/>
          <a:p>
            <a:pPr marL="0" indent="457200" algn="ctr">
              <a:buNone/>
            </a:pPr>
            <a:r>
              <a:rPr lang="en-US" sz="36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Melihat lokasi TPS terdekat</a:t>
            </a:r>
          </a:p>
        </p:txBody>
      </p:sp>
      <p:sp>
        <p:nvSpPr>
          <p:cNvPr id="13" name="Content Placeholder 11"/>
          <p:cNvSpPr>
            <a:spLocks noGrp="1"/>
          </p:cNvSpPr>
          <p:nvPr/>
        </p:nvSpPr>
        <p:spPr>
          <a:xfrm>
            <a:off x="1595120" y="3719830"/>
            <a:ext cx="9004935" cy="480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buNone/>
            </a:pPr>
            <a:r>
              <a:rPr lang="en-US" sz="36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Mengetahui tingkat kapasitas TPS </a:t>
            </a:r>
          </a:p>
        </p:txBody>
      </p:sp>
      <p:sp>
        <p:nvSpPr>
          <p:cNvPr id="14" name="Content Placeholder 11"/>
          <p:cNvSpPr>
            <a:spLocks noGrp="1"/>
          </p:cNvSpPr>
          <p:nvPr/>
        </p:nvSpPr>
        <p:spPr>
          <a:xfrm>
            <a:off x="2127885" y="5002530"/>
            <a:ext cx="7835265" cy="480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ctr">
              <a:buNone/>
            </a:pPr>
            <a:r>
              <a:rPr lang="en-US" sz="36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cs typeface="Arial Rounded MT Bold" panose="020F0704030504030204" charset="0"/>
              </a:rPr>
              <a:t>Mengajukan keluhan atau laporan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269</Words>
  <Application>Microsoft Office PowerPoint</Application>
  <PresentationFormat>Widescreen</PresentationFormat>
  <Paragraphs>41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Rounded MT Bold</vt:lpstr>
      <vt:lpstr>Arial Unicode MS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Mengenal Trashecker</vt:lpstr>
      <vt:lpstr>Problem Kutai Kartanegara</vt:lpstr>
      <vt:lpstr>Fitur DKPP/pihak terkait</vt:lpstr>
      <vt:lpstr>Fitur Masyarakat</vt:lpstr>
      <vt:lpstr>PowerPoint Presentation</vt:lpstr>
      <vt:lpstr>Makna Logo Trashecker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Rizky Irswanda</cp:lastModifiedBy>
  <cp:revision>9</cp:revision>
  <dcterms:created xsi:type="dcterms:W3CDTF">2023-11-18T17:14:10Z</dcterms:created>
  <dcterms:modified xsi:type="dcterms:W3CDTF">2023-11-19T04:50:13Z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AB7513AC1A29485B86A20661C81BC49C_13</vt:lpwstr>
  </property>
  <property fmtid="{D5CDD505-2E9C-101B-9397-08002B2CF9AE}" pid="3" name="KSOProductBuildVer">
    <vt:lpwstr>1033-12.2.0.13306</vt:lpwstr>
  </property>
</Properties>
</file>